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57" r:id="rId4"/>
    <p:sldId id="258" r:id="rId5"/>
    <p:sldId id="265" r:id="rId6"/>
    <p:sldId id="267" r:id="rId7"/>
    <p:sldId id="268" r:id="rId8"/>
    <p:sldId id="259" r:id="rId9"/>
    <p:sldId id="269" r:id="rId10"/>
    <p:sldId id="260" r:id="rId11"/>
    <p:sldId id="270" r:id="rId12"/>
    <p:sldId id="271" r:id="rId13"/>
    <p:sldId id="273" r:id="rId14"/>
    <p:sldId id="274" r:id="rId15"/>
    <p:sldId id="275" r:id="rId16"/>
    <p:sldId id="279" r:id="rId17"/>
    <p:sldId id="278" r:id="rId18"/>
    <p:sldId id="277" r:id="rId19"/>
    <p:sldId id="276" r:id="rId20"/>
    <p:sldId id="280" r:id="rId21"/>
    <p:sldId id="262" r:id="rId22"/>
    <p:sldId id="264" r:id="rId23"/>
  </p:sldIdLst>
  <p:sldSz cx="12192000" cy="6858000"/>
  <p:notesSz cx="6858000" cy="9144000"/>
  <p:embeddedFontLst>
    <p:embeddedFont>
      <p:font typeface="KoPubWorld돋움체 Bold" pitchFamily="2" charset="-127"/>
      <p:bold r:id="rId25"/>
    </p:embeddedFont>
    <p:embeddedFont>
      <p:font typeface="KoPubWorld돋움체 Light" pitchFamily="2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Nanum Brush Script" panose="03060600000000000000" pitchFamily="66" charset="-127"/>
      <p:regular r:id="rId29"/>
    </p:embeddedFont>
    <p:embeddedFont>
      <p:font typeface="Nanum Gothic ExtraBold" panose="020D0604000000000000" pitchFamily="34" charset="-127"/>
      <p:bold r:id="rId30"/>
    </p:embeddedFont>
    <p:embeddedFont>
      <p:font typeface="Nanum Pen Script" panose="03040600000000000000" pitchFamily="66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F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82927"/>
  </p:normalViewPr>
  <p:slideViewPr>
    <p:cSldViewPr snapToGrid="0">
      <p:cViewPr varScale="1">
        <p:scale>
          <a:sx n="93" d="100"/>
          <a:sy n="93" d="100"/>
        </p:scale>
        <p:origin x="1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7:19:19.50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2973 2608 24575,'-248'86'0,"174"-60"0,-11 3 0,-18 7 0,30-8 0,43-11 0,-6-4 0,0 5 0,-1-6 0,1 5 0,0-3 0,0 3 0,0-5 0,6 0 0,-5 0 0,12-1 0,-5 0 0,6 0 0,-26 0 0,-40 10 0,25-8 0,-19 2 0,54-4 0,4-10 0,-4 4 0,6-5 0,-6 6 0,4-5 0,-4 4 0,-1-5 0,6 0 0,-5 0 0,-1 6 0,6-5 0,-6 4 0,1-5 0,4 0 0,-10 0 0,10 0 0,-4 0 0,6 0 0,0 0 0,0 0 0,0 0 0,0 0 0,0 0 0,-6 0 0,4 0 0,-11 0 0,12 0 0,-5 0 0,-1 0 0,6-5 0,-12-1 0,11 0 0,-4-5 0,6 5 0,0 0 0,-6-4 0,4 4 0,-4-6 0,0 6 0,4-4 0,-4 4 0,6-5 0,-7 0 0,6 0 0,-5-1 0,6 1 0,5 1 0,-4-6 0,10 5 0,-10-5 0,10 0 0,-5-1 0,0-5 0,4 6 0,-4-5 0,6 5 0,-1-6 0,0 0 0,5 0 0,-3 5 0,-2-13 0,4 16 0,-8-17 0,14 15 0,-8-1 0,3-3 0,0 3 0,-3 0 0,8-3 0,-9 3 0,4-5 0,-5 0 0,0 0 0,5 0 0,-4 0 0,4 0 0,-5 0 0,5 0 0,-4-6 0,4 4 0,-6-4 0,1 6 0,0-6 0,0 4 0,4-4 0,-3 0 0,4 4 0,-1-4 0,-3 6 0,4 0 0,0 0 0,1 0 0,0 0 0,4-6 0,-4 4 0,5-4 0,0 6 0,-5 0 0,4-7 0,-4 6 0,5-6 0,0 1 0,0 5 0,0-6 0,0 1 0,0 4 0,0-4 0,0 6 0,0 0 0,0-6 0,0 4 0,0-4 0,0 6 0,0-6 0,0 4 0,0-4 0,0 6 0,0 0 0,0 0 0,0-7 0,0 6 0,0-5 0,0 6 0,5 0 0,-4 0 0,10-7 0,-5 6 0,5-6 0,-5 7 0,4 0 0,-4 6 0,5-5 0,-1 4 0,1 1 0,0-5 0,-6 10 0,5-4 0,-4-1 0,4 5 0,0-4 0,0 5 0,0-5 0,0-1 0,-4-1 0,3 3 0,-8 4 0,3 1 0,1 3 0,-4-3 0,8 4 0,-4-5 0,0 0 0,4 1 0,-4-1 0,5 0 0,-5 0 0,4 0 0,-4 1 0,5-1 0,-4 0 0,-2 0 0,0 0 0,-2 0 0,6 0 0,-2 5 0,-1-4 0,4 4 0,-3-5 0,-1-6 0,4 5 0,-3-4 0,4 5 0,-1 4 0,1-3 0,0 4 0,0-5 0,0 0 0,0 0 0,1-5 0,4 3 0,-3-3 0,3 4 0,-5 1 0,5 0 0,-4 0 0,5-1 0,-1 1 0,-4 0 0,5 0 0,-1-1 0,-4 1 0,5 0 0,-1-1 0,-4 1 0,4 0 0,-5 0 0,0 0 0,0 5 0,0-4 0,0 8 0,0-8 0,0 3 0,0 1 0,0-4 0,0 8 0,0-8 0,5 3 0,-4-4 0,5 0 0,-1-1 0,-4 1 0,4 0 0,1-1 0,-5 6 0,10-5 0,-10 4 0,10-5 0,-5 6 0,1-5 0,3 4 0,-8-4 0,8 0 0,-8 4 0,8-4 0,-8 9 0,8-9 0,-9 9 0,10-9 0,-4 9 0,-1-8 0,5 7 0,-4-2 0,5-1 0,-6 4 0,5-4 0,-4 0 0,5 4 0,0-4 0,0 5 0,-6-4 0,5 3 0,-5-4 0,1 5 0,4 0 0,-10 0 0,4 0 0,1 0 0,-5 0 0,10 0 0,-10 0 0,4 0 0,-5 0 0,0 0 0,0 0 0,0 0 0,0 0 0,0 0 0,0 0 0,0 0 0,-1 0 0,1 0 0,0 0 0,0 0 0,0 0 0,0 0 0,5 0 0,-3 0 0,3 0 0,-5 0 0,0 0 0,0 0 0,0 0 0,0 0 0,0 5 0,-1-4 0,1 3 0,0-4 0,0 0 0,0 4 0,0-2 0,0 2 0,0-4 0,0 4 0,0 2 0,-1-1 0,-4 4 0,4-8 0,-3 8 0,3-8 0,1 7 0,0-7 0,-1 4 0,1-5 0,-5 4 0,4-3 0,-3 4 0,3-5 0,1 4 0,0-3 0,0 3 0,-1-4 0,1 4 0,0-3 0,0 4 0,-5-1 0,4-3 0,-4 4 0,5-1 0,-1-3 0,-4 8 0,4-8 0,-4 7 0,5-7 0,-5 8 0,4-8 0,-4 8 0,0-4 0,4 5 0,-4-1 0,4-3 0,-3 2 0,2-7 0,-2 8 0,3-8 0,1 7 0,-1-2 0,1 3 0,-1-3 0,-3 2 0,2-7 0,-2 8 0,3-4 0,1 0 0,-5 4 0,3-8 0,-6 8 0,6-8 0,-6 8 0,6-8 0,-7 8 0,8-4 0,-8 5 0,8-1 0,-4 1 0,0-1 0,4 1 0,-4 0 0,1-1 0,-2 1 0,0 0 0,-3-1 0,8 1 0,-8 0 0,8-5 0,-8 4 0,4-4 0,-5 5 0,4 0 0,-3-1 0,4 1 0,-1-5 0,-3 4 0,8-4 0,-8 5 0,7 0 0,-7 0 0,8-1 0,-8 1 0,8 0 0,-8-1 0,8-3 0,-8 2 0,3-2 0,1-1 0,-4 4 0,3-3 0,1-1 0,-4 4 0,7-8 0,-6 8 0,6-4 0,-7 5 0,8 0 0,-8-1 0,7 1 0,-7 0 0,8-1 0,-8 1 0,3 0 0,0-5 0,-2 4 0,2-3 0,0 4 0,-3-1 0,8 1 0,-8 0 0,4 0 0,-5 0 0,4-5 0,-3 4 0,8-3 0,-8 3 0,4 1 0,-1 0 0,-3 6 0,8-5 0,-8 10 0,4-10 0,-1 9 0,-2-3 0,7 0 0,-8 3 0,8-3 0,-3 5 0,1 6 0,2-4 0,-3 4 0,1-6 0,2 0 0,-3 0 0,5 0 0,-4 0 0,2 0 0,-3 0 0,0 0 0,4 0 0,-4-1 0,5 1 0,-5 0 0,4-5 0,-4 4 0,4-5 0,1 6 0,0 0 0,-5 0 0,4 0 0,-4 0 0,0 0 0,3-6 0,-3 5 0,5-4 0,-5 5 0,4 0 0,-9 0 0,9 0 0,-9-1 0,8-4 0,-8 4 0,9-5 0,-9 6 0,8-5 0,-8 3 0,9-3 0,-9 0 0,4 3 0,-1-8 0,-3 3 0,4 0 0,-5-3 0,4 8 0,-2-9 0,3 10 0,-5-10 0,0 5 0,4-1 0,-2-4 0,3 4 0,-5 1 0,0-5 0,0 4 0,0 1 0,0-5 0,0 9 0,0-8 0,4 3 0,-3 0 0,3-4 0,-4 10 0,0-5 0,0 1 0,5-2 0,-4-5 0,3 5 0,-4-3 0,5 7 0,-4-8 0,3 4 0,-4-5 0,0 0 0,0-1 0,0 1 0,0 0 0,0 0 0,0-1 0,0 1 0,0 0 0,0 0 0,0-1 0,0 1 0,0 0 0,0-1 0,0 1 0,0 0 0,0-1 0,0 1 0,0 0 0,0-1 0,0 1 0,0 0 0,0 0 0,0 0 0,0-1 0,0 1 0,0 0 0,0 0 0,0-1 0,0 1 0,0-1 0,0 1 0,0-1 0,0 1 0,0-1 0,-4 0 0,3 0 0,-3-4 0,4-1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7:24:0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1840 1175 24575,'-20'0'0,"0"0"0,-2 0 0,-6 0 0,4 0 0,-10 5 0,10-4 0,-10 10 0,10-5 0,-4 1 0,6-2 0,0 0 0,0-4 0,0 9 0,-6-4 0,4 5 0,-10 1 0,4-6 0,-6 5 0,0-4 0,-1-1 0,1 5 0,0-10 0,0 5 0,0-1 0,7-3 0,0 3 0,7-5 0,0 0 0,1 0 0,-1 0 0,-7 0 0,6 0 0,-5 0 0,6 0 0,0 0 0,0 0 0,0 0 0,0 0 0,-6 0 0,10 0 0,-9 0 0,10 0 0,-5 0 0,0 0 0,0 0 0,0 0 0,0 0 0,0 0 0,0 0 0,0 0 0,0 0 0,0 0 0,0 0 0,6 0 0,-5 0 0,5-5 0,-6-1 0,0 0 0,0 1 0,0 0 0,0 4 0,0-9 0,0 9 0,0-9 0,6 9 0,-5-9 0,10 4 0,-10-5 0,10 1 0,-10 0 0,5-1 0,3 0 0,4 2 0,9-1 0,-5-5 0,3-2 0,-2-5 0,-1 0 0,3 0 0,-2 6 0,4-5 0,0 4 0,0-4 0,0 4 0,0 2 0,0-1 0,0 5 0,0-4 0,0 0 0,0 3 0,0-8 0,0 8 0,0-8 0,0 3 0,0-5 0,0 6 0,-6-11 0,5 14 0,-4-14 0,5 10 0,-5-5 0,-1-9 0,-1 6 0,-2-6 0,7 9 0,-7 0 0,7 5 0,-2-3 0,-1 3 0,3-5 0,-2 5 0,4-3 0,0 9 0,0-10 0,0 10 0,0-10 0,0 10 0,0-4 0,0 5 0,0 0 0,0 0 0,0 0 0,0 0 0,4 0 0,1 0 0,5 0 0,0 1 0,5-6 0,-4 4 0,3-3 0,-4 4 0,0 0 0,0 0 0,0 5 0,0-4 0,0 3 0,-1 1 0,1 0 0,0 1 0,6 3 0,-5-4 0,9 5 0,-3 0 0,0 0 0,3-5 0,-8 4 0,3-4 0,-5 1 0,5 3 0,-4-4 0,10 1 0,-10 2 0,10-3 0,-4 1 0,5 2 0,4-3 0,-3 1 0,3 2 0,-9-3 0,4 5 0,-5 0 0,6 0 0,-5 0 0,4 0 0,1 0 0,2-4 0,4 2 0,-6-3 0,0 5 0,0-4 0,0 2 0,-1-7 0,8 8 0,-6-4 0,0 0 0,-2 4 0,-5-8 0,6 8 0,-5-9 0,4 9 0,-10-3 0,4 0 0,0 2 0,-3-2 0,3 4 0,-5-4 0,5 3 0,-4-4 0,5 5 0,-6 0 0,5 0 0,-4 0 0,5-4 0,-1 3 0,-4-4 0,4 5 0,-5-4 0,0 3 0,5-4 0,-3 5 0,3 0 0,-5 0 0,0 0 0,0 0 0,0 0 0,0 0 0,-1 0 0,1 0 0,6 0 0,-5 0 0,4 0 0,-5 0 0,0 0 0,0 0 0,5 0 0,-3 0 0,3 0 0,0 5 0,-4 1 0,5 0 0,-6 3 0,-1-8 0,1 8 0,0-4 0,0 5 0,0 0 0,0 0 0,0 0 0,0 0 0,5 0 0,-4 0 0,5 0 0,-1 1 0,1-6 0,5 5 0,-5-9 0,-1 4 0,-5-5 0,0 5 0,0-4 0,0 3 0,0-4 0,-1 4 0,1-3 0,-1 4 0,1-5 0,-4 4 0,2-3 0,-2 4 0,4-1 0,0-3 0,0 4 0,0-1 0,-1-3 0,1 8 0,-1-4 0,-3 4 0,-2 1 0,0-1 0,-3 0 0,3 1 0,-4 0 0,0-1 0,4 1 0,-2 0 0,2 0 0,-4 0 0,0 0 0,4 0 0,-2 0 0,2 0 0,0-1 0,-3 1 0,8-4 0,-8 3 0,4-4 0,-1 5 0,-3 0 0,7-1 0,-7 1 0,4 0 0,-5 0 0,4-1 0,-3 1 0,3 0 0,-4-1 0,5 1 0,-4 0 0,8 0 0,-8 0 0,3 0 0,1-1 0,-4 1 0,8 0 0,-8 0 0,8 0 0,-8 0 0,7 0 0,-6 0 0,2 0 0,1 5 0,-4-4 0,4 5 0,0-1 0,-4-4 0,4 4 0,-5-5 0,0 0 0,5 6 0,-4-5 0,4 4 0,-5-5 0,0 0 0,0 0 0,0 0 0,0 0 0,0 0 0,0 0 0,0 0 0,0-1 0,0 1 0,0 0 0,0 0 0,0-1 0,0 1 0,0 0 0,0 0 0,0 0 0,0-1 0,0 1 0,0-1 0,0 1 0,0 0 0,0-1 0,0 1 0,-4-5 0,3 4 0,-8-4 0,8 4 0,-7-4 0,7 4 0,-7-4 0,3 5 0,-5-1 0,1-4 0,4 4 0,-4-4 0,4 5 0,-5-5 0,0 4 0,0-4 0,0 1 0,5 2 0,-4-7 0,4 4 0,0-1 0,-4-3 0,8 8 0,-7-8 0,7 7 0,-3-3 0,0 0 0,-2-1 0,1 1 0,-3-4 0,3 3 0,-5-4 0,5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DD60-ED7B-0F46-A497-31B6DC299BDA}" type="datetimeFigureOut">
              <a:rPr kumimoji="1" lang="ko-KR" altLang="en-US" smtClean="0"/>
              <a:t>2021. 11. 14.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8D8CF-BEEC-F64E-AA79-D5E65AAAED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28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부트캠프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박헌도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제가 선정한 주제는 호텔의 </a:t>
            </a:r>
            <a:r>
              <a:rPr kumimoji="1" lang="ko-KR" altLang="en-US" dirty="0" err="1"/>
              <a:t>예약여부</a:t>
            </a:r>
            <a:r>
              <a:rPr kumimoji="1" lang="ko-KR" altLang="en-US" dirty="0"/>
              <a:t> 예측 및 </a:t>
            </a:r>
            <a:r>
              <a:rPr kumimoji="1" lang="ko-KR" altLang="en-US" dirty="0" err="1"/>
              <a:t>운영전략에</a:t>
            </a:r>
            <a:r>
              <a:rPr kumimoji="1" lang="ko-KR" altLang="en-US" dirty="0"/>
              <a:t> 대한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부족한 저의 발표를 </a:t>
            </a:r>
            <a:r>
              <a:rPr kumimoji="1" lang="ko-KR" altLang="en-US" dirty="0" err="1"/>
              <a:t>들어주신다니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복받으실겁니다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571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본격적인 </a:t>
            </a:r>
            <a:r>
              <a:rPr kumimoji="1" lang="ko-KR" altLang="en-US" dirty="0" err="1"/>
              <a:t>분석전에</a:t>
            </a:r>
            <a:r>
              <a:rPr kumimoji="1" lang="ko-KR" altLang="en-US" dirty="0"/>
              <a:t> 저는 한국사람이다 보니 전체 평균과 한국의 평균이 얼마나 다를 지 한번 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한국의 경우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년에는 전체 평균보다 </a:t>
            </a:r>
            <a:r>
              <a:rPr kumimoji="1" lang="ko-KR" altLang="en-US" dirty="0" err="1"/>
              <a:t>취소정도가</a:t>
            </a:r>
            <a:r>
              <a:rPr kumimoji="1" lang="ko-KR" altLang="en-US" dirty="0"/>
              <a:t> 적지만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년을 보면 전체평균보다 많이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년에는 거의 반 정도가 예약을 </a:t>
            </a:r>
            <a:r>
              <a:rPr kumimoji="1" lang="ko-KR" altLang="en-US" dirty="0" err="1"/>
              <a:t>취소한건데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확실히 한국의 경우 전략과 시스템을 한번 다시 점검해보고 개편할 필요가 있다고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072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특성별</a:t>
            </a:r>
            <a:r>
              <a:rPr kumimoji="1" lang="ko-KR" altLang="en-US" dirty="0"/>
              <a:t> 중요도와 순열 중요도를 구해봤습니다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특성 중요도의 경우 특성에 따라 부정확한 결과가 나올 수 있어 </a:t>
            </a:r>
            <a:r>
              <a:rPr kumimoji="1" lang="ko-KR" altLang="en-US" dirty="0" err="1"/>
              <a:t>주의깊게</a:t>
            </a:r>
            <a:r>
              <a:rPr kumimoji="1" lang="ko-KR" altLang="en-US" dirty="0"/>
              <a:t> 봐야하므로</a:t>
            </a:r>
            <a:endParaRPr kumimoji="1" lang="en-US" altLang="ko-KR" dirty="0"/>
          </a:p>
          <a:p>
            <a:r>
              <a:rPr kumimoji="1" lang="ko-KR" altLang="en-US" dirty="0"/>
              <a:t>순열중요도와 함께 비교해보며 봐야할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실제로 특성중요도에서 가장 높게 나오는 특성이 순열 중요도에서는 가장 높게 나오지 않는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거의 비슷한 특성들이 상위권을 차지하고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275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중요도를 참고하여 상위권에 있는 특성 중 관심이 가는 특성의 </a:t>
            </a:r>
            <a:r>
              <a:rPr kumimoji="1" lang="en-US" altLang="ko-KR" dirty="0"/>
              <a:t>PDP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PDP</a:t>
            </a:r>
            <a:r>
              <a:rPr kumimoji="1" lang="ko-KR" altLang="en-US" dirty="0"/>
              <a:t>는 타겟에 특성이 어떻게 영향을 주는지 쉽게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Lead_time</a:t>
            </a:r>
            <a:r>
              <a:rPr kumimoji="1" lang="ko-KR" altLang="en-US" dirty="0"/>
              <a:t>은 예약한 날짜와 체크인 날짜의 차이에 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특정 지점을 지나면 그래프가 완만하게 상승하는데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급격히 상승하는 이 구간을 보면 될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동그라미 제가 그렸습니다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잘 그린 것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6352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강조한 부분을 확대했을 때 이런 그래프를 얻을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8</a:t>
            </a:r>
            <a:r>
              <a:rPr kumimoji="1" lang="ko-KR" altLang="en-US" dirty="0"/>
              <a:t>까지 쭉 걸쳐서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아마도 </a:t>
            </a:r>
            <a:r>
              <a:rPr kumimoji="1" lang="en-US" altLang="ko-KR" dirty="0"/>
              <a:t>0~8</a:t>
            </a:r>
            <a:r>
              <a:rPr kumimoji="1" lang="ko-KR" altLang="en-US" dirty="0"/>
              <a:t>일 까지는 취소하는 경우가 다른 구간보다 많은 것으로 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이 구간의 예약을 잘 </a:t>
            </a:r>
            <a:r>
              <a:rPr kumimoji="1" lang="ko-KR" altLang="en-US" dirty="0" err="1"/>
              <a:t>관리해야겠다고</a:t>
            </a:r>
            <a:r>
              <a:rPr kumimoji="1" lang="ko-KR" altLang="en-US" dirty="0"/>
              <a:t> 보여집니다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구간을 지나면 나머지 구간을 걸쳐서 </a:t>
            </a:r>
            <a:r>
              <a:rPr kumimoji="1" lang="en-US" altLang="ko-KR" dirty="0"/>
              <a:t>0.4</a:t>
            </a:r>
            <a:r>
              <a:rPr kumimoji="1" lang="ko-KR" altLang="en-US" dirty="0"/>
              <a:t>까지 상승하는데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예약신청 날짜와 체크인 날짜의 차이가 크면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높아질 것이라 예상됩니다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사실 이 기간은 호텔에서 조정할 수 있는 부분이 아니므로</a:t>
            </a:r>
            <a:endParaRPr kumimoji="1" lang="en-US" altLang="ko-KR" dirty="0"/>
          </a:p>
          <a:p>
            <a:r>
              <a:rPr kumimoji="1" lang="ko-KR" altLang="en-US" dirty="0"/>
              <a:t>환불규정이나 </a:t>
            </a:r>
            <a:r>
              <a:rPr kumimoji="1" lang="ko-KR" altLang="en-US" dirty="0" err="1"/>
              <a:t>공실이</a:t>
            </a:r>
            <a:r>
              <a:rPr kumimoji="1" lang="ko-KR" altLang="en-US" dirty="0"/>
              <a:t> 될 확률이 높은 객실의 경우 할인이나 이벤트로 채워버리는 것도 좋다고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03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손님의 요구사항 수에 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요구사항이 많을 수록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줄어드는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부대시설이나 시스템을 잘 갖추고 </a:t>
            </a:r>
            <a:endParaRPr kumimoji="1" lang="en-US" altLang="ko-KR" dirty="0"/>
          </a:p>
          <a:p>
            <a:r>
              <a:rPr kumimoji="1" lang="ko-KR" altLang="en-US" dirty="0"/>
              <a:t>있는 경우 호텔에서 소화할 수 있는 요구사항이 많아지니 수익 증대를 위해서는 부대시설이나 시스템도 잘 </a:t>
            </a:r>
            <a:r>
              <a:rPr kumimoji="1" lang="ko-KR" altLang="en-US" dirty="0" err="1"/>
              <a:t>관리해야할</a:t>
            </a:r>
            <a:r>
              <a:rPr kumimoji="1" lang="ko-KR" altLang="en-US" dirty="0"/>
              <a:t> 것이라 예상할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945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예약한 방과 실제 배정받은 방이 다른지에 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이건 제가 </a:t>
            </a:r>
            <a:r>
              <a:rPr kumimoji="1" lang="en-US" altLang="ko-KR" dirty="0"/>
              <a:t>feature engineering</a:t>
            </a:r>
            <a:r>
              <a:rPr kumimoji="1" lang="ko-KR" altLang="en-US" dirty="0"/>
              <a:t>을 통해 만들어낸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끼치는 영향이 꽤 큰 것을 보니 참 뿌듯합니다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방이 바뀐 경우와 바뀌지 않은 경우를 비교해보면 바뀐 경우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급격히 올라가는 것을 볼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77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특성은 고객들이 요구하는 주차공간의 수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요구하는 수가 많을 수록 예약취소율이 많이 줄어드는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이는 호텔의 부대시설이 잘 </a:t>
            </a:r>
            <a:r>
              <a:rPr kumimoji="1" lang="ko-KR" altLang="en-US" dirty="0" err="1"/>
              <a:t>갖춰져있어야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취소율이</a:t>
            </a:r>
            <a:r>
              <a:rPr kumimoji="1" lang="ko-KR" altLang="en-US" dirty="0"/>
              <a:t> 줄어든다는 것을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앞서 말한 부대시설의 중요성에 대해 보충을 해주는 결과입니다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600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특성은 일 평균 숙박료를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 평균 숙박료의 경우 어느 지점에서 오히려 내려가고 다시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강조한 부분을 확대에서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네모처럼 보이지만 동그라미입니다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578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80</a:t>
            </a:r>
            <a:r>
              <a:rPr kumimoji="1" lang="ko-KR" altLang="en-US" dirty="0"/>
              <a:t>초반에 오히려 감소하는 양상을 볼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r>
              <a:rPr kumimoji="1" lang="ko-KR" altLang="en-US" dirty="0"/>
              <a:t>초반을 지나면 다시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아무래도 적정가격이 </a:t>
            </a:r>
            <a:r>
              <a:rPr kumimoji="1" lang="en-US" altLang="ko-KR" dirty="0"/>
              <a:t>80</a:t>
            </a:r>
            <a:r>
              <a:rPr kumimoji="1" lang="ko-KR" altLang="en-US" dirty="0"/>
              <a:t>초반이라고 생각됩니다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쭉 보니 방이 바뀐 경우 일평균 가격이 비싸다면 </a:t>
            </a:r>
            <a:r>
              <a:rPr kumimoji="1" lang="ko-KR" altLang="en-US" dirty="0" err="1"/>
              <a:t>예약취소에</a:t>
            </a:r>
            <a:r>
              <a:rPr kumimoji="1" lang="ko-KR" altLang="en-US" dirty="0"/>
              <a:t> 얼마나 영향을 미칠지 궁금해졌습니다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912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특성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개에 대한 </a:t>
            </a:r>
            <a:r>
              <a:rPr kumimoji="1" lang="en-US" altLang="ko-KR" dirty="0"/>
              <a:t>PDP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구해보니 방이 바뀐 경우 일 평균 숙박료가 상승했을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취소 확률이 거의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에 가까운 것을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애초에 방을 바꿔주지 말던가 바꿔주더라도 더 비싼 방을 주면 안된다는 것을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77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부트캠프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박헌도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제가 선정한 주제는 호텔의 </a:t>
            </a:r>
            <a:r>
              <a:rPr kumimoji="1" lang="ko-KR" altLang="en-US" dirty="0" err="1"/>
              <a:t>예약여부</a:t>
            </a:r>
            <a:r>
              <a:rPr kumimoji="1" lang="ko-KR" altLang="en-US" dirty="0"/>
              <a:t> 예측 및 </a:t>
            </a:r>
            <a:r>
              <a:rPr kumimoji="1" lang="ko-KR" altLang="en-US" dirty="0" err="1"/>
              <a:t>운영전략에</a:t>
            </a:r>
            <a:r>
              <a:rPr kumimoji="1" lang="ko-KR" altLang="en-US" dirty="0"/>
              <a:t> 대한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부족한 저의 발표를 </a:t>
            </a:r>
            <a:r>
              <a:rPr kumimoji="1" lang="ko-KR" altLang="en-US" dirty="0" err="1"/>
              <a:t>들어주신다니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복받으실겁니다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097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모델을 훈련하고 검증한 결과로 </a:t>
            </a:r>
            <a:r>
              <a:rPr kumimoji="1" lang="ko-KR" altLang="en-US" dirty="0" err="1"/>
              <a:t>테스트셋을</a:t>
            </a:r>
            <a:r>
              <a:rPr kumimoji="1" lang="ko-KR" altLang="en-US" dirty="0"/>
              <a:t> 분석해봤습니다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분석할 때 사용한 것은 </a:t>
            </a:r>
            <a:r>
              <a:rPr kumimoji="1" lang="en-US" altLang="ko-KR" dirty="0"/>
              <a:t>SHAP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SHAP</a:t>
            </a:r>
            <a:r>
              <a:rPr kumimoji="1" lang="ko-KR" altLang="en-US" dirty="0"/>
              <a:t>는 타겟에 대한 특성의 설명력을 한번에 볼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특히 영향을 많이 미치는 특성을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중요도가 상위권에 있는 특성들이 많이 나타났고 특히 방이 </a:t>
            </a:r>
            <a:r>
              <a:rPr kumimoji="1" lang="ko-KR" altLang="en-US" dirty="0" err="1"/>
              <a:t>바뀐지에</a:t>
            </a:r>
            <a:r>
              <a:rPr kumimoji="1" lang="ko-KR" altLang="en-US" dirty="0"/>
              <a:t> 대한 특성에 따라 확률의 변동이 컸습니다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996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결론은 포스트 코로나 시대에 분명 관광에 대한 욕구가 폭발하면서 엄청난 소비가 될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소비를 </a:t>
            </a:r>
            <a:r>
              <a:rPr kumimoji="1" lang="ko-KR" altLang="en-US" dirty="0" err="1"/>
              <a:t>끌어당길려면</a:t>
            </a:r>
            <a:r>
              <a:rPr kumimoji="1" lang="ko-KR" altLang="en-US" dirty="0"/>
              <a:t> 호텔의 경우 어떻게 해야하느냐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호텔 예약 취소를 줄이고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줄이면서 수익을 증대 </a:t>
            </a:r>
            <a:r>
              <a:rPr kumimoji="1" lang="ko-KR" altLang="en-US" dirty="0" err="1"/>
              <a:t>시켜야하는데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위해서는 호텔의 부대시설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예약 시스템의 올바른 구축으로 변동을 줄이고</a:t>
            </a:r>
            <a:endParaRPr kumimoji="1" lang="en-US" altLang="ko-KR" dirty="0"/>
          </a:p>
          <a:p>
            <a:r>
              <a:rPr kumimoji="1" lang="ko-KR" altLang="en-US" dirty="0"/>
              <a:t>고객의 요구사항을 대부분 소화할 수 있어야 할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그대로 유지하기보다는 평균가격보다 낮게 후려치는 </a:t>
            </a:r>
            <a:r>
              <a:rPr kumimoji="1" lang="ko-KR" altLang="en-US" dirty="0" err="1"/>
              <a:t>이벤트라던가</a:t>
            </a:r>
            <a:r>
              <a:rPr kumimoji="1" lang="ko-KR" altLang="en-US" dirty="0"/>
              <a:t> 조식을 껴주는 이벤트 등을 통해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최소화 시키는 것도 전략의 하나로 생각합니다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고객들이 생각하는 적정가격은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달러 초반이고 체크인 </a:t>
            </a:r>
            <a:r>
              <a:rPr kumimoji="1" lang="en-US" altLang="ko-KR" dirty="0"/>
              <a:t>8</a:t>
            </a:r>
            <a:r>
              <a:rPr kumimoji="1" lang="ko-KR" altLang="en-US" dirty="0"/>
              <a:t>일전부터 당일에 예약한 손님이 예약을 취소하는 정도가 적다고 보여집니다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가격을 낮춰서 고객을 끌어들이고 환불규정이나 이벤트를 통해 </a:t>
            </a:r>
            <a:r>
              <a:rPr kumimoji="1" lang="en-US" altLang="ko-KR" dirty="0"/>
              <a:t>lead time</a:t>
            </a:r>
            <a:r>
              <a:rPr kumimoji="1" lang="ko-KR" altLang="en-US" dirty="0"/>
              <a:t>이 긴 고객에 대한 관리가 필요하다고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646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부족한 저의 발표를 끝까지 들어주셔서 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46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왜 이 주제를 선택했는지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생각이 들었길래 </a:t>
            </a:r>
            <a:r>
              <a:rPr kumimoji="1" lang="ko-KR" altLang="en-US" dirty="0" err="1"/>
              <a:t>시도하였는지를</a:t>
            </a:r>
            <a:r>
              <a:rPr kumimoji="1" lang="ko-KR" altLang="en-US" dirty="0"/>
              <a:t> 말씀드리고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</a:t>
            </a:r>
            <a:r>
              <a:rPr kumimoji="1" lang="ko-KR" altLang="en-US" dirty="0" err="1"/>
              <a:t>학습모델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예약에 영향을 주는 특성을 분석하여 최종 결론으로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주제를 선정할 때 심적으로 힘들었던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여행 </a:t>
            </a:r>
            <a:r>
              <a:rPr kumimoji="1" lang="ko-KR" altLang="en-US" dirty="0" err="1"/>
              <a:t>가본지</a:t>
            </a:r>
            <a:r>
              <a:rPr kumimoji="1" lang="ko-KR" altLang="en-US" dirty="0"/>
              <a:t> 너무 오래되기도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 여행에 대한 생각이 마구 나고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</a:t>
            </a:r>
            <a:r>
              <a:rPr kumimoji="1" lang="en-US" altLang="ko-KR" dirty="0"/>
              <a:t>?</a:t>
            </a:r>
            <a:r>
              <a:rPr kumimoji="1" lang="ko-KR" altLang="en-US" dirty="0"/>
              <a:t> 나처럼</a:t>
            </a:r>
            <a:endParaRPr kumimoji="1" lang="en-US" altLang="ko-KR" dirty="0"/>
          </a:p>
          <a:p>
            <a:r>
              <a:rPr kumimoji="1" lang="ko-KR" altLang="en-US" dirty="0"/>
              <a:t>코로나때문에 여행을 </a:t>
            </a:r>
            <a:r>
              <a:rPr kumimoji="1" lang="ko-KR" altLang="en-US" dirty="0" err="1"/>
              <a:t>못가고</a:t>
            </a:r>
            <a:r>
              <a:rPr kumimoji="1" lang="ko-KR" altLang="en-US" dirty="0"/>
              <a:t> 있는 사람들이 많지않을까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포스트 코로나 시대에 잠깐이라도 폭발적으로 </a:t>
            </a:r>
            <a:r>
              <a:rPr kumimoji="1" lang="ko-KR" altLang="en-US" dirty="0" err="1"/>
              <a:t>증가할만한</a:t>
            </a:r>
            <a:r>
              <a:rPr kumimoji="1" lang="ko-KR" altLang="en-US" dirty="0"/>
              <a:t> 산업이 뭐가 있을까 하고 생각해보니</a:t>
            </a:r>
            <a:endParaRPr kumimoji="1" lang="en-US" altLang="ko-KR" dirty="0"/>
          </a:p>
          <a:p>
            <a:r>
              <a:rPr kumimoji="1" lang="ko-KR" altLang="en-US" dirty="0"/>
              <a:t>여행을 모두 가고 싶지않을까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그럼 여행에 관한 주제를 해보자</a:t>
            </a:r>
            <a:r>
              <a:rPr kumimoji="1" lang="en-US" altLang="ko-KR" dirty="0"/>
              <a:t>!</a:t>
            </a:r>
            <a:r>
              <a:rPr kumimoji="1" lang="ko-KR" altLang="en-US" dirty="0"/>
              <a:t> 하고 선정하게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8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연도별 세계 관광객 현황을 보면 실제로 코로나 전에는 관광객이 점점 늘고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년도 코로나바이러스가 전세계적으로 퍼지자 관광객이 급감한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많은 분야에서 경제적으로 큰 타격이 생겼지만 특히 관광업에 관련된 업종들은 엄청난 타격을 </a:t>
            </a:r>
            <a:r>
              <a:rPr kumimoji="1" lang="ko-KR" altLang="en-US" dirty="0" err="1"/>
              <a:t>입었을거라</a:t>
            </a:r>
            <a:r>
              <a:rPr kumimoji="1" lang="ko-KR" altLang="en-US" dirty="0"/>
              <a:t> 생각됩니다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여러 전문가들은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 수준으로 회복하는데 많은 시간이 소요될 것으로 예상되며 그 시기는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년으로 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년까지 시스템의 변화나 전략의 변화없이 수익을 창출하는 것은 어려울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새로운 수익증대 전략이 </a:t>
            </a:r>
            <a:r>
              <a:rPr kumimoji="1" lang="ko-KR" altLang="en-US" dirty="0" err="1"/>
              <a:t>필요하겠다라고</a:t>
            </a:r>
            <a:r>
              <a:rPr kumimoji="1" lang="ko-KR" altLang="en-US" dirty="0"/>
              <a:t> 생각했습니다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471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실제로 코로나 사태 종식 시 </a:t>
            </a:r>
            <a:r>
              <a:rPr kumimoji="1" lang="ko-KR" altLang="en-US" dirty="0" err="1"/>
              <a:t>국내여행과</a:t>
            </a:r>
            <a:r>
              <a:rPr kumimoji="1" lang="ko-KR" altLang="en-US" dirty="0"/>
              <a:t> 해외여행에 대한 의향이 ＇갈 것이다</a:t>
            </a:r>
            <a:r>
              <a:rPr kumimoji="1" lang="en-US" altLang="ko-KR" dirty="0"/>
              <a:t>.’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코로나 사태 종식 후 관광 관련 소비가 폭발할 것이라는</a:t>
            </a:r>
            <a:endParaRPr kumimoji="1" lang="en-US" altLang="ko-KR" dirty="0"/>
          </a:p>
          <a:p>
            <a:r>
              <a:rPr kumimoji="1" lang="ko-KR" altLang="en-US" dirty="0"/>
              <a:t>예상에 보충되는 자료입니다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37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코로나 사태 종식 시기 즉 포스트 코로나 시대에 관광에 대한 욕구는 폭발할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시장을 맛있게 먹으려면 전략을 잘 세워야 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다행히 </a:t>
            </a:r>
            <a:r>
              <a:rPr kumimoji="1" lang="ko-KR" altLang="en-US" dirty="0" err="1"/>
              <a:t>캐글</a:t>
            </a:r>
            <a:r>
              <a:rPr kumimoji="1" lang="ko-KR" altLang="en-US" dirty="0"/>
              <a:t> 신께서 도움을 주셔서 데이터를 쉽게 찾게 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한번 분석을 진행해봤습니다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말씀드렸다싶이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kaggle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hotel booking demand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찾았고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is_canceled</a:t>
            </a:r>
            <a:r>
              <a:rPr kumimoji="1" lang="ko-KR" altLang="en-US" dirty="0"/>
              <a:t> 즉 예약의 취소 여부로 두고 분석을 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Target</a:t>
            </a:r>
            <a:r>
              <a:rPr kumimoji="1" lang="ko-KR" altLang="en-US" dirty="0"/>
              <a:t>에 어떠한 특성이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로 영향을 미치는지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크게 영향을 끼치는 특성은 무엇인지 알아봤고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기다 </a:t>
            </a:r>
            <a:r>
              <a:rPr kumimoji="1" lang="ko-KR" altLang="en-US" dirty="0" err="1"/>
              <a:t>아니다로</a:t>
            </a:r>
            <a:r>
              <a:rPr kumimoji="1" lang="ko-KR" altLang="en-US" dirty="0"/>
              <a:t> 결과를 내주는</a:t>
            </a:r>
            <a:endParaRPr kumimoji="1" lang="en-US" altLang="ko-KR" dirty="0"/>
          </a:p>
          <a:p>
            <a:r>
              <a:rPr kumimoji="1" lang="en-US" altLang="ko-KR" dirty="0"/>
              <a:t>Binary</a:t>
            </a:r>
            <a:r>
              <a:rPr kumimoji="1" lang="ko-KR" altLang="en-US" dirty="0" err="1"/>
              <a:t>라서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분류모델을</a:t>
            </a:r>
            <a:r>
              <a:rPr kumimoji="1" lang="ko-KR" altLang="en-US" dirty="0"/>
              <a:t> 사용하여 분석했습니다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100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분류모델은</a:t>
            </a:r>
            <a:r>
              <a:rPr kumimoji="1" lang="ko-KR" altLang="en-US" dirty="0"/>
              <a:t> 트리모델이나 앙상블모델을 많이 쓰는데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저는 앙상블 모델 중 하나인 </a:t>
            </a:r>
            <a:r>
              <a:rPr kumimoji="1" lang="en-US" altLang="ko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분석했습니다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앙상블 모델의 경우 모델에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즉 </a:t>
            </a:r>
            <a:r>
              <a:rPr kumimoji="1" lang="ko-KR" altLang="en-US" dirty="0" err="1"/>
              <a:t>훈련모델에</a:t>
            </a:r>
            <a:r>
              <a:rPr kumimoji="1" lang="ko-KR" altLang="en-US" dirty="0"/>
              <a:t> 너무 딱 들어맞아서 검증모델이나 테스트모델의 정확성이 떨어지게 되는 현상이 큰 문제인데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의 경우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다른 모델에 비해서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Missing 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효과적으로 다뤄주며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교차검증도</a:t>
            </a:r>
            <a:r>
              <a:rPr kumimoji="1" lang="ko-KR" altLang="en-US" dirty="0"/>
              <a:t> 내부에 </a:t>
            </a:r>
            <a:r>
              <a:rPr kumimoji="1" lang="ko-KR" altLang="en-US" dirty="0" err="1"/>
              <a:t>내장되어있어서</a:t>
            </a:r>
            <a:r>
              <a:rPr kumimoji="1" lang="ko-KR" altLang="en-US" dirty="0"/>
              <a:t> 많은 사람들이 쓰고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좋은 걸 안쓸 이유가 없으니 </a:t>
            </a:r>
            <a:r>
              <a:rPr kumimoji="1" lang="en-US" altLang="ko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분석했습니다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22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2021. 11. 14.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286494" y="3107498"/>
            <a:ext cx="9640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예약여부</a:t>
            </a:r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예측 및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전략분석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910922" y="1497151"/>
            <a:ext cx="295220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840942" y="1497150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Section2 Project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8914384" y="507384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AI 02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박헌도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B2A249C-FE8C-1741-B49D-8BE603A07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9" y="1182415"/>
            <a:ext cx="7432587" cy="495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4EE1B-2FA1-6F4A-8F8E-A40EFA566C34}"/>
              </a:ext>
            </a:extLst>
          </p:cNvPr>
          <p:cNvSpPr txBox="1"/>
          <p:nvPr/>
        </p:nvSpPr>
        <p:spPr>
          <a:xfrm>
            <a:off x="8419170" y="2828835"/>
            <a:ext cx="299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한국과 전체 평균의 차이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2016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2017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년도 기울기</a:t>
            </a:r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AC5034-8C60-854E-9F0B-A342D1029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0" y="1327521"/>
            <a:ext cx="3492759" cy="50927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9FF4B5-55A6-6B40-B581-DD7F35DF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26" y="1327521"/>
            <a:ext cx="6422845" cy="5093386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0B1092C0-CD8E-DA49-B4D3-AF5055EE3825}"/>
              </a:ext>
            </a:extLst>
          </p:cNvPr>
          <p:cNvSpPr/>
          <p:nvPr/>
        </p:nvSpPr>
        <p:spPr>
          <a:xfrm>
            <a:off x="2274849" y="1527720"/>
            <a:ext cx="591014" cy="1895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5668D750-F2FD-ED4B-8D40-3C1F64203B8B}"/>
              </a:ext>
            </a:extLst>
          </p:cNvPr>
          <p:cNvSpPr/>
          <p:nvPr/>
        </p:nvSpPr>
        <p:spPr>
          <a:xfrm>
            <a:off x="5620215" y="1583476"/>
            <a:ext cx="631901" cy="1338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DE2343C2-D68B-9143-B536-05736FAF21EE}"/>
              </a:ext>
            </a:extLst>
          </p:cNvPr>
          <p:cNvSpPr/>
          <p:nvPr/>
        </p:nvSpPr>
        <p:spPr>
          <a:xfrm>
            <a:off x="2274848" y="2181921"/>
            <a:ext cx="814039" cy="1895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2017352-F112-554B-A00F-5662499CE751}"/>
              </a:ext>
            </a:extLst>
          </p:cNvPr>
          <p:cNvSpPr/>
          <p:nvPr/>
        </p:nvSpPr>
        <p:spPr>
          <a:xfrm>
            <a:off x="5098473" y="2283642"/>
            <a:ext cx="1147222" cy="1338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BB70F28F-A85D-1B49-A8AB-AB44E5C87516}"/>
              </a:ext>
            </a:extLst>
          </p:cNvPr>
          <p:cNvSpPr/>
          <p:nvPr/>
        </p:nvSpPr>
        <p:spPr>
          <a:xfrm>
            <a:off x="2259982" y="1706467"/>
            <a:ext cx="1480745" cy="1670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78B394F-BBBE-F04D-A3AE-1DE37FA03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6204"/>
          <a:stretch/>
        </p:blipFill>
        <p:spPr>
          <a:xfrm>
            <a:off x="430837" y="1053798"/>
            <a:ext cx="10929890" cy="5637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208435F-3CE9-F645-8D23-9F689E80959F}"/>
                  </a:ext>
                </a:extLst>
              </p14:cNvPr>
              <p14:cNvContentPartPr/>
              <p14:nvPr/>
            </p14:nvContentPartPr>
            <p14:xfrm>
              <a:off x="1764753" y="5205142"/>
              <a:ext cx="1070640" cy="1113120"/>
            </p14:xfrm>
          </p:contentPart>
        </mc:Choice>
        <mc:Fallback xmlns=""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208435F-3CE9-F645-8D23-9F689E809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753" y="5196142"/>
                <a:ext cx="10882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30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6DF44F-7570-1344-A31C-1D67793FD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5748"/>
          <a:stretch/>
        </p:blipFill>
        <p:spPr>
          <a:xfrm>
            <a:off x="557400" y="1091161"/>
            <a:ext cx="11077200" cy="55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47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AAD2C5-5935-3D4D-B027-5EDC6C982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3" b="6274"/>
          <a:stretch/>
        </p:blipFill>
        <p:spPr>
          <a:xfrm>
            <a:off x="584804" y="1037161"/>
            <a:ext cx="11049796" cy="55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67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83FB833-C37A-354B-BBD9-D1A344A4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6537"/>
          <a:stretch/>
        </p:blipFill>
        <p:spPr>
          <a:xfrm>
            <a:off x="570950" y="1046871"/>
            <a:ext cx="11063650" cy="55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A852DB-2D97-0140-B3B1-8936D882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6" b="6798"/>
          <a:stretch/>
        </p:blipFill>
        <p:spPr>
          <a:xfrm>
            <a:off x="584804" y="1055161"/>
            <a:ext cx="11049796" cy="54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5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86073C-CDB9-694C-A4C9-C6B29464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6537"/>
          <a:stretch/>
        </p:blipFill>
        <p:spPr>
          <a:xfrm>
            <a:off x="557094" y="1046871"/>
            <a:ext cx="11077200" cy="55144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90F10DC-9644-014B-8A3A-010411907C46}"/>
                  </a:ext>
                </a:extLst>
              </p14:cNvPr>
              <p14:cNvContentPartPr/>
              <p14:nvPr/>
            </p14:nvContentPartPr>
            <p14:xfrm>
              <a:off x="3478778" y="4625902"/>
              <a:ext cx="730440" cy="473760"/>
            </p14:xfrm>
          </p:contentPart>
        </mc:Choice>
        <mc:Fallback xmlns=""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90F10DC-9644-014B-8A3A-010411907C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138" y="4616902"/>
                <a:ext cx="748080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0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1FB9F3-2D27-BC46-8A50-48B7E652A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3" b="7061"/>
          <a:stretch/>
        </p:blipFill>
        <p:spPr>
          <a:xfrm>
            <a:off x="557097" y="1037162"/>
            <a:ext cx="11077200" cy="5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7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5757636-4ED0-D24D-8213-A4E35ECAC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 b="6536"/>
          <a:stretch/>
        </p:blipFill>
        <p:spPr>
          <a:xfrm>
            <a:off x="557400" y="1091162"/>
            <a:ext cx="5414211" cy="54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286494" y="3107498"/>
            <a:ext cx="9640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예약여부</a:t>
            </a:r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예측 및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전략분석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3197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CC6561-4033-1C47-8ADD-976431F8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0"/>
            <a:ext cx="12192000" cy="177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CDD4CB-FEDF-0A48-8F39-05FC7226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464"/>
            <a:ext cx="12192000" cy="189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ACBE96-7AED-2B4A-A6EC-E784646A8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162"/>
            <a:ext cx="12192000" cy="16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527144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64DEC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결론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380515" y="2056956"/>
            <a:ext cx="116461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포스트 코로나 시기 관광산업에 대한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소비욕구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상승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 예약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취소율을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줄이려면 호텔의 시설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예약 처리의 정확성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고객의 요구사항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    중점적으로 관리 및 전체적인 개편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유지하는 것보다는 이벤트를 통해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줄이는 것도 하나의 전략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고객들이 생각하는 적정가격은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80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달러 초반으로 보여짐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154587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279163" y="2837787"/>
            <a:ext cx="9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782662" y="1214239"/>
            <a:ext cx="3022170" cy="707887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43385" y="1152685"/>
            <a:ext cx="3900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KoPubWorld돋움체 Light" panose="00000300000000000000" pitchFamily="2" charset="-127"/>
              </a:rPr>
              <a:t>THANK YOU~</a:t>
            </a:r>
            <a:endParaRPr lang="ko-KR" altLang="en-US" sz="4800" dirty="0">
              <a:solidFill>
                <a:schemeClr val="bg1"/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67BEE-C025-5A46-A1CD-A06FC034D5AC}"/>
              </a:ext>
            </a:extLst>
          </p:cNvPr>
          <p:cNvSpPr txBox="1"/>
          <p:nvPr/>
        </p:nvSpPr>
        <p:spPr>
          <a:xfrm>
            <a:off x="10345614" y="6282421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미천한 저의 발표를 들어주셔서</a:t>
            </a:r>
            <a:r>
              <a:rPr kumimoji="1" lang="en-US" altLang="ko-KR" sz="1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….</a:t>
            </a:r>
            <a:endParaRPr kumimoji="1" lang="ko-KR" altLang="en-US" sz="1000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00344" y="164689"/>
            <a:ext cx="265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목 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1498367" y="3429000"/>
            <a:ext cx="6403954" cy="830998"/>
            <a:chOff x="3430740" y="2479493"/>
            <a:chExt cx="5470887" cy="83099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30740" y="2479493"/>
              <a:ext cx="2397889" cy="830997"/>
              <a:chOff x="3430740" y="2479493"/>
              <a:chExt cx="2397889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30740" y="247949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36079"/>
                <a:ext cx="1646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KoPubWorld돋움체 Light" panose="00000300000000000000" pitchFamily="2" charset="-127"/>
                  </a:rPr>
                  <a:t>주제 선정 이유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479494"/>
              <a:ext cx="2447593" cy="830997"/>
              <a:chOff x="6454034" y="2479494"/>
              <a:chExt cx="244759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479494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55022" y="2736079"/>
                <a:ext cx="1646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KoPubWorld돋움체 Light" panose="00000300000000000000" pitchFamily="2" charset="-127"/>
                  </a:rPr>
                  <a:t>학습 모델 설명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8505425" y="3429000"/>
            <a:ext cx="2436443" cy="830997"/>
            <a:chOff x="2910308" y="2598003"/>
            <a:chExt cx="2436443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291030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3700146" y="2659558"/>
              <a:ext cx="1646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주는 특성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6" y="179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2565930"/>
            <a:ext cx="288000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DEEA3-2AE9-4C18-A4B6-8785C24BAA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03" y="2565930"/>
            <a:ext cx="288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6" y="2565930"/>
            <a:ext cx="2880000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Covid-19 </a:t>
            </a:r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 이후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여행에 대한 욕구 폭발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277281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호텔의 수익 증대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307673" y="4581198"/>
            <a:ext cx="32752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유행이 지나면 어떤 산업이 관심 받을까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코로나로 인한 우울증 극복의 필요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 끝났으면 좋겠다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600243" y="4581198"/>
            <a:ext cx="29915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코로나바이러스로 인한 억압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유행이 끝나면 욕구가 폭발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코로나에 대한 스트레스 해소의 방안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811061" y="4581197"/>
            <a:ext cx="28712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수익을 늘리려면 어떻게 해야할까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최소화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예약취소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수를 줄이려면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D6090E-809A-2345-A4F9-54A71587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243044"/>
            <a:ext cx="7582990" cy="5223837"/>
          </a:xfrm>
          <a:prstGeom prst="rect">
            <a:avLst/>
          </a:prstGeom>
          <a:ln>
            <a:solidFill>
              <a:srgbClr val="FDEDF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8E9C3-DA5E-764F-8FEC-84547CBA151A}"/>
              </a:ext>
            </a:extLst>
          </p:cNvPr>
          <p:cNvSpPr txBox="1"/>
          <p:nvPr/>
        </p:nvSpPr>
        <p:spPr>
          <a:xfrm>
            <a:off x="8318810" y="2274849"/>
            <a:ext cx="33393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관광객은 증가 추세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코로나로 인한 급감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회복까지 많은 시간 예상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수익증대전략 구축 필요</a:t>
            </a:r>
          </a:p>
        </p:txBody>
      </p:sp>
    </p:spTree>
    <p:extLst>
      <p:ext uri="{BB962C8B-B14F-4D97-AF65-F5344CB8AC3E}">
        <p14:creationId xmlns:p14="http://schemas.microsoft.com/office/powerpoint/2010/main" val="172614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D6090E-809A-2345-A4F9-54A71587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" y="1135460"/>
            <a:ext cx="6034521" cy="5102374"/>
          </a:xfrm>
          <a:prstGeom prst="rect">
            <a:avLst/>
          </a:prstGeom>
          <a:ln>
            <a:solidFill>
              <a:srgbClr val="FDEDF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215DF0-F677-AD45-95AF-5981F87D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17" y="1135459"/>
            <a:ext cx="5840952" cy="51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2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1682D3-EA6D-FD4C-AAB5-F8BD1148A63C}"/>
              </a:ext>
            </a:extLst>
          </p:cNvPr>
          <p:cNvSpPr txBox="1"/>
          <p:nvPr/>
        </p:nvSpPr>
        <p:spPr>
          <a:xfrm>
            <a:off x="557400" y="1997839"/>
            <a:ext cx="11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포스트 코로나를 대비해서</a:t>
            </a:r>
            <a:endParaRPr kumimoji="1"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  <a:p>
            <a:pPr algn="ctr"/>
            <a:endParaRPr kumimoji="1"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  <a:p>
            <a:pPr algn="ctr"/>
            <a:r>
              <a:rPr kumimoji="1"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관광객을 싹쓸이 하자</a:t>
            </a:r>
          </a:p>
        </p:txBody>
      </p:sp>
    </p:spTree>
    <p:extLst>
      <p:ext uri="{BB962C8B-B14F-4D97-AF65-F5344CB8AC3E}">
        <p14:creationId xmlns:p14="http://schemas.microsoft.com/office/powerpoint/2010/main" val="26064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29173" y="170165"/>
            <a:ext cx="4070736" cy="830997"/>
            <a:chOff x="3819245" y="188165"/>
            <a:chExt cx="407073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2691" y="363831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학습모델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 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8CDBF5-6844-054D-A5D0-AA53DFF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821897"/>
            <a:ext cx="4421803" cy="3214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C8AA0-411D-2548-881A-EDA3F34442A7}"/>
              </a:ext>
            </a:extLst>
          </p:cNvPr>
          <p:cNvSpPr txBox="1"/>
          <p:nvPr/>
        </p:nvSpPr>
        <p:spPr>
          <a:xfrm>
            <a:off x="6423103" y="1997839"/>
            <a:ext cx="54655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Kaggle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Hotel booking demand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예약 취소 여부를 예측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영향을 끼치는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특성분석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이루어진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binary target</a:t>
            </a: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88E65-2244-C046-A580-BBE6399CE140}"/>
              </a:ext>
            </a:extLst>
          </p:cNvPr>
          <p:cNvSpPr/>
          <p:nvPr/>
        </p:nvSpPr>
        <p:spPr>
          <a:xfrm rot="1597027">
            <a:off x="475980" y="2174461"/>
            <a:ext cx="1124003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0" b="1" dirty="0">
                <a:ln w="12700">
                  <a:solidFill>
                    <a:schemeClr val="tx1"/>
                  </a:solidFill>
                  <a:prstDash val="solid"/>
                </a:ln>
                <a:pattFill prst="smGrid">
                  <a:fgClr>
                    <a:srgbClr val="FF0000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분류 모델</a:t>
            </a:r>
            <a:endParaRPr lang="en-US" altLang="ko-KR" sz="18000" b="1" cap="none" spc="0" dirty="0">
              <a:ln w="12700">
                <a:solidFill>
                  <a:schemeClr val="tx1"/>
                </a:solidFill>
                <a:prstDash val="solid"/>
              </a:ln>
              <a:pattFill prst="smGrid">
                <a:fgClr>
                  <a:srgbClr val="FF0000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29173" y="170165"/>
            <a:ext cx="4070736" cy="830997"/>
            <a:chOff x="3819245" y="188165"/>
            <a:chExt cx="407073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2691" y="363831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학습모델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 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C7A1F7-529C-AF46-8F75-13B09CED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2123797"/>
            <a:ext cx="7170395" cy="373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65AF-C711-AF43-8083-C698537F854D}"/>
              </a:ext>
            </a:extLst>
          </p:cNvPr>
          <p:cNvSpPr txBox="1"/>
          <p:nvPr/>
        </p:nvSpPr>
        <p:spPr>
          <a:xfrm>
            <a:off x="8686800" y="2836155"/>
            <a:ext cx="19094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과적합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방지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Missing value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교차검증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67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51857</TotalTime>
  <Words>1379</Words>
  <Application>Microsoft Macintosh PowerPoint</Application>
  <PresentationFormat>와이드스크린</PresentationFormat>
  <Paragraphs>178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Apple SD Gothic Neo</vt:lpstr>
      <vt:lpstr>Nanum Gothic ExtraBold</vt:lpstr>
      <vt:lpstr>Nanum Brush Script</vt:lpstr>
      <vt:lpstr>Arial</vt:lpstr>
      <vt:lpstr>맑은 고딕</vt:lpstr>
      <vt:lpstr>Apple SD Gothic Neo Heavy</vt:lpstr>
      <vt:lpstr>KoPubWorld돋움체 Light</vt:lpstr>
      <vt:lpstr>Nanum Pen Script</vt:lpstr>
      <vt:lpstr>KoPubWorld돋움체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Microsoft Office User</cp:lastModifiedBy>
  <cp:revision>48</cp:revision>
  <cp:lastPrinted>2021-12-14T06:52:14Z</cp:lastPrinted>
  <dcterms:created xsi:type="dcterms:W3CDTF">2020-01-03T14:16:53Z</dcterms:created>
  <dcterms:modified xsi:type="dcterms:W3CDTF">2021-12-19T05:27:12Z</dcterms:modified>
</cp:coreProperties>
</file>